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7" r:id="rId2"/>
    <p:sldId id="294" r:id="rId3"/>
    <p:sldId id="292" r:id="rId4"/>
    <p:sldId id="266" r:id="rId5"/>
    <p:sldId id="276" r:id="rId6"/>
    <p:sldId id="303" r:id="rId7"/>
    <p:sldId id="305" r:id="rId8"/>
    <p:sldId id="302" r:id="rId9"/>
    <p:sldId id="291" r:id="rId10"/>
    <p:sldId id="285" r:id="rId11"/>
    <p:sldId id="286" r:id="rId12"/>
    <p:sldId id="287" r:id="rId13"/>
    <p:sldId id="288" r:id="rId14"/>
    <p:sldId id="289" r:id="rId15"/>
    <p:sldId id="267" r:id="rId16"/>
    <p:sldId id="268" r:id="rId17"/>
    <p:sldId id="299" r:id="rId18"/>
    <p:sldId id="298" r:id="rId19"/>
    <p:sldId id="30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27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88" autoAdjust="0"/>
    <p:restoredTop sz="94660"/>
  </p:normalViewPr>
  <p:slideViewPr>
    <p:cSldViewPr>
      <p:cViewPr varScale="1">
        <p:scale>
          <a:sx n="116" d="100"/>
          <a:sy n="116" d="100"/>
        </p:scale>
        <p:origin x="18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PMCC\Fever%20Tracking%20System\Fever%20Help%20line%20report%2015-07-2014\fever%20statistics%20talukawise%20jun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PMCC\Fever%20Tracking%20System\Fever%20Help%20line%20report%2015-07-2014\fever%20statistics%20talukawisejuly%20-14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DPMCC\Fever%20Tracking%20System\Fever%20Help%20line%20report%2015-07-2014\Fever%20Help%20Line%20Call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E:\RL_RECORD\ppt\Anti%20Rodant%20with%20lepto.xlsx" TargetMode="External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DSP\Desktop\Fever%20Help%20line-2014\Rog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DSP\Desktop\Fever%20Help%20line-2014\Rog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DSP\Desktop\Fever%20Help%20line-2014\Rog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DSP%20training\ppt-2014\Tyhoid_Fever_ruff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DSP\Desktop\Fever%20Help%20line-2014\Ro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5"/>
          <c:order val="0"/>
          <c:tx>
            <c:strRef>
              <c:f>'For Graph'!$B$9</c:f>
              <c:strCache>
                <c:ptCount val="1"/>
                <c:pt idx="0">
                  <c:v>Valsad District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solidFill>
                <a:schemeClr val="accent4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'For Graph'!$C$2:$S$2</c:f>
              <c:strCache>
                <c:ptCount val="17"/>
                <c:pt idx="0">
                  <c:v>14.6.14</c:v>
                </c:pt>
                <c:pt idx="1">
                  <c:v>15.6.14</c:v>
                </c:pt>
                <c:pt idx="2">
                  <c:v>16.6.14</c:v>
                </c:pt>
                <c:pt idx="3">
                  <c:v>17.6.14</c:v>
                </c:pt>
                <c:pt idx="4">
                  <c:v>18.6.14</c:v>
                </c:pt>
                <c:pt idx="5">
                  <c:v>19.6.14</c:v>
                </c:pt>
                <c:pt idx="6">
                  <c:v>20.6.14</c:v>
                </c:pt>
                <c:pt idx="7">
                  <c:v>21.6.14</c:v>
                </c:pt>
                <c:pt idx="8">
                  <c:v>22.6.14</c:v>
                </c:pt>
                <c:pt idx="9">
                  <c:v>23.6.14</c:v>
                </c:pt>
                <c:pt idx="10">
                  <c:v>24.6.14</c:v>
                </c:pt>
                <c:pt idx="11">
                  <c:v>25.6.14</c:v>
                </c:pt>
                <c:pt idx="12">
                  <c:v>26.6.14</c:v>
                </c:pt>
                <c:pt idx="13">
                  <c:v>27.6.14</c:v>
                </c:pt>
                <c:pt idx="14">
                  <c:v>28.6.14</c:v>
                </c:pt>
                <c:pt idx="15">
                  <c:v>29.4.14</c:v>
                </c:pt>
                <c:pt idx="16">
                  <c:v>30.4.14</c:v>
                </c:pt>
              </c:strCache>
            </c:strRef>
          </c:cat>
          <c:val>
            <c:numRef>
              <c:f>'For Graph'!$C$9:$S$9</c:f>
              <c:numCache>
                <c:formatCode>General</c:formatCode>
                <c:ptCount val="17"/>
                <c:pt idx="0">
                  <c:v>7</c:v>
                </c:pt>
                <c:pt idx="1">
                  <c:v>8</c:v>
                </c:pt>
                <c:pt idx="2">
                  <c:v>24</c:v>
                </c:pt>
                <c:pt idx="3">
                  <c:v>18</c:v>
                </c:pt>
                <c:pt idx="4">
                  <c:v>25</c:v>
                </c:pt>
                <c:pt idx="5">
                  <c:v>13</c:v>
                </c:pt>
                <c:pt idx="6">
                  <c:v>11</c:v>
                </c:pt>
                <c:pt idx="7">
                  <c:v>32</c:v>
                </c:pt>
                <c:pt idx="8">
                  <c:v>6</c:v>
                </c:pt>
                <c:pt idx="9">
                  <c:v>17</c:v>
                </c:pt>
                <c:pt idx="10">
                  <c:v>26</c:v>
                </c:pt>
                <c:pt idx="11">
                  <c:v>19</c:v>
                </c:pt>
                <c:pt idx="12">
                  <c:v>11</c:v>
                </c:pt>
                <c:pt idx="13">
                  <c:v>20</c:v>
                </c:pt>
                <c:pt idx="14">
                  <c:v>15</c:v>
                </c:pt>
                <c:pt idx="15">
                  <c:v>10</c:v>
                </c:pt>
                <c:pt idx="16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723104"/>
        <c:axId val="177723888"/>
      </c:barChart>
      <c:catAx>
        <c:axId val="1777231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177723888"/>
        <c:crosses val="autoZero"/>
        <c:auto val="1"/>
        <c:lblAlgn val="ctr"/>
        <c:lblOffset val="100"/>
        <c:noMultiLvlLbl val="0"/>
      </c:catAx>
      <c:valAx>
        <c:axId val="177723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1777231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6"/>
          <c:order val="0"/>
          <c:tx>
            <c:strRef>
              <c:f>'For Graph'!$B$9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solidFill>
                <a:schemeClr val="accent4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'For Graph'!$C$2:$Q$2</c:f>
              <c:strCache>
                <c:ptCount val="15"/>
                <c:pt idx="0">
                  <c:v>1.7.14</c:v>
                </c:pt>
                <c:pt idx="1">
                  <c:v>2.7.14</c:v>
                </c:pt>
                <c:pt idx="2">
                  <c:v>3.7.14</c:v>
                </c:pt>
                <c:pt idx="3">
                  <c:v>4.7.14</c:v>
                </c:pt>
                <c:pt idx="4">
                  <c:v>5.7.14</c:v>
                </c:pt>
                <c:pt idx="5">
                  <c:v>6.7.14</c:v>
                </c:pt>
                <c:pt idx="6">
                  <c:v>7.7.14</c:v>
                </c:pt>
                <c:pt idx="7">
                  <c:v>8.7.14</c:v>
                </c:pt>
                <c:pt idx="8">
                  <c:v>9.7.14</c:v>
                </c:pt>
                <c:pt idx="9">
                  <c:v>10.7.14</c:v>
                </c:pt>
                <c:pt idx="10">
                  <c:v>11.7.14</c:v>
                </c:pt>
                <c:pt idx="11">
                  <c:v>12.7.14</c:v>
                </c:pt>
                <c:pt idx="12">
                  <c:v>13.7.14</c:v>
                </c:pt>
                <c:pt idx="13">
                  <c:v>14.7.14</c:v>
                </c:pt>
                <c:pt idx="14">
                  <c:v>15.7.14</c:v>
                </c:pt>
              </c:strCache>
            </c:strRef>
          </c:cat>
          <c:val>
            <c:numRef>
              <c:f>'For Graph'!$C$9:$Q$9</c:f>
              <c:numCache>
                <c:formatCode>General</c:formatCode>
                <c:ptCount val="15"/>
                <c:pt idx="0">
                  <c:v>15</c:v>
                </c:pt>
                <c:pt idx="1">
                  <c:v>17</c:v>
                </c:pt>
                <c:pt idx="2">
                  <c:v>12</c:v>
                </c:pt>
                <c:pt idx="3">
                  <c:v>13</c:v>
                </c:pt>
                <c:pt idx="4">
                  <c:v>9</c:v>
                </c:pt>
                <c:pt idx="5">
                  <c:v>14</c:v>
                </c:pt>
                <c:pt idx="6">
                  <c:v>14</c:v>
                </c:pt>
                <c:pt idx="7">
                  <c:v>17</c:v>
                </c:pt>
                <c:pt idx="8">
                  <c:v>7</c:v>
                </c:pt>
                <c:pt idx="9">
                  <c:v>7</c:v>
                </c:pt>
                <c:pt idx="10">
                  <c:v>9</c:v>
                </c:pt>
                <c:pt idx="11">
                  <c:v>9</c:v>
                </c:pt>
                <c:pt idx="12">
                  <c:v>7</c:v>
                </c:pt>
                <c:pt idx="13">
                  <c:v>15</c:v>
                </c:pt>
                <c:pt idx="1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725064"/>
        <c:axId val="225779360"/>
      </c:barChart>
      <c:catAx>
        <c:axId val="17772506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225779360"/>
        <c:crosses val="autoZero"/>
        <c:auto val="1"/>
        <c:lblAlgn val="ctr"/>
        <c:lblOffset val="100"/>
        <c:noMultiLvlLbl val="0"/>
      </c:catAx>
      <c:valAx>
        <c:axId val="225779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77725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'For Graph'!$E$2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spPr>
              <a:solidFill>
                <a:schemeClr val="accent4">
                  <a:lumMod val="40000"/>
                  <a:lumOff val="6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'For Graph'!$B$3:$B$8</c:f>
              <c:strCache>
                <c:ptCount val="6"/>
                <c:pt idx="0">
                  <c:v>Valsad </c:v>
                </c:pt>
                <c:pt idx="1">
                  <c:v>Pardi </c:v>
                </c:pt>
                <c:pt idx="2">
                  <c:v>Vapi </c:v>
                </c:pt>
                <c:pt idx="3">
                  <c:v>Umargam </c:v>
                </c:pt>
                <c:pt idx="4">
                  <c:v>Dharamur </c:v>
                </c:pt>
                <c:pt idx="5">
                  <c:v>Kaparada </c:v>
                </c:pt>
              </c:strCache>
            </c:strRef>
          </c:cat>
          <c:val>
            <c:numRef>
              <c:f>'For Graph'!$E$3:$E$8</c:f>
              <c:numCache>
                <c:formatCode>General</c:formatCode>
                <c:ptCount val="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5773088"/>
        <c:axId val="225775048"/>
      </c:barChart>
      <c:catAx>
        <c:axId val="225773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25775048"/>
        <c:crosses val="autoZero"/>
        <c:auto val="1"/>
        <c:lblAlgn val="ctr"/>
        <c:lblOffset val="100"/>
        <c:noMultiLvlLbl val="0"/>
      </c:catAx>
      <c:valAx>
        <c:axId val="225775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25773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Lepto!$C$6</c:f>
              <c:strCache>
                <c:ptCount val="1"/>
                <c:pt idx="0">
                  <c:v>Confirm Cases</c:v>
                </c:pt>
              </c:strCache>
            </c:strRef>
          </c:tx>
          <c:spPr>
            <a:solidFill>
              <a:srgbClr val="1F497D">
                <a:lumMod val="60000"/>
                <a:lumOff val="40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Lepto!$B$7:$B$12</c:f>
              <c:strCache>
                <c:ptCount val="6"/>
                <c:pt idx="0">
                  <c:v>2008-09</c:v>
                </c:pt>
                <c:pt idx="1">
                  <c:v>2009-10</c:v>
                </c:pt>
                <c:pt idx="2">
                  <c:v>2010-11</c:v>
                </c:pt>
                <c:pt idx="3">
                  <c:v>2011-12</c:v>
                </c:pt>
                <c:pt idx="4">
                  <c:v>2012-13</c:v>
                </c:pt>
                <c:pt idx="5">
                  <c:v>2013-14</c:v>
                </c:pt>
              </c:strCache>
            </c:strRef>
          </c:cat>
          <c:val>
            <c:numRef>
              <c:f>Lepto!$C$7:$C$12</c:f>
              <c:numCache>
                <c:formatCode>General</c:formatCode>
                <c:ptCount val="6"/>
                <c:pt idx="0">
                  <c:v>58</c:v>
                </c:pt>
                <c:pt idx="1">
                  <c:v>36</c:v>
                </c:pt>
                <c:pt idx="2">
                  <c:v>58</c:v>
                </c:pt>
                <c:pt idx="3">
                  <c:v>98</c:v>
                </c:pt>
                <c:pt idx="4">
                  <c:v>18</c:v>
                </c:pt>
                <c:pt idx="5">
                  <c:v>59</c:v>
                </c:pt>
              </c:numCache>
            </c:numRef>
          </c:val>
        </c:ser>
        <c:ser>
          <c:idx val="1"/>
          <c:order val="1"/>
          <c:tx>
            <c:strRef>
              <c:f>Lepto!$D$6</c:f>
              <c:strCache>
                <c:ptCount val="1"/>
                <c:pt idx="0">
                  <c:v>Deaths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Lepto!$B$7:$B$12</c:f>
              <c:strCache>
                <c:ptCount val="6"/>
                <c:pt idx="0">
                  <c:v>2008-09</c:v>
                </c:pt>
                <c:pt idx="1">
                  <c:v>2009-10</c:v>
                </c:pt>
                <c:pt idx="2">
                  <c:v>2010-11</c:v>
                </c:pt>
                <c:pt idx="3">
                  <c:v>2011-12</c:v>
                </c:pt>
                <c:pt idx="4">
                  <c:v>2012-13</c:v>
                </c:pt>
                <c:pt idx="5">
                  <c:v>2013-14</c:v>
                </c:pt>
              </c:strCache>
            </c:strRef>
          </c:cat>
          <c:val>
            <c:numRef>
              <c:f>Lepto!$D$7:$D$12</c:f>
              <c:numCache>
                <c:formatCode>General</c:formatCode>
                <c:ptCount val="6"/>
                <c:pt idx="0">
                  <c:v>12</c:v>
                </c:pt>
                <c:pt idx="1">
                  <c:v>7</c:v>
                </c:pt>
                <c:pt idx="2">
                  <c:v>10</c:v>
                </c:pt>
                <c:pt idx="3">
                  <c:v>18</c:v>
                </c:pt>
                <c:pt idx="4">
                  <c:v>0</c:v>
                </c:pt>
                <c:pt idx="5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25778576"/>
        <c:axId val="225778968"/>
      </c:barChart>
      <c:catAx>
        <c:axId val="2257785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IN"/>
            </a:pPr>
            <a:endParaRPr lang="en-US"/>
          </a:p>
        </c:txPr>
        <c:crossAx val="225778968"/>
        <c:crosses val="autoZero"/>
        <c:auto val="1"/>
        <c:lblAlgn val="ctr"/>
        <c:lblOffset val="100"/>
        <c:noMultiLvlLbl val="0"/>
      </c:catAx>
      <c:valAx>
        <c:axId val="225778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IN"/>
            </a:pPr>
            <a:endParaRPr lang="en-US"/>
          </a:p>
        </c:txPr>
        <c:crossAx val="225778576"/>
        <c:crosses val="autoZero"/>
        <c:crossBetween val="between"/>
      </c:valAx>
      <c:spPr>
        <a:ln>
          <a:solidFill>
            <a:srgbClr val="005800"/>
          </a:solidFill>
        </a:ln>
      </c:spPr>
    </c:plotArea>
    <c:legend>
      <c:legendPos val="b"/>
      <c:layout/>
      <c:overlay val="0"/>
      <c:txPr>
        <a:bodyPr/>
        <a:lstStyle/>
        <a:p>
          <a:pPr>
            <a:defRPr lang="en-IN"/>
          </a:pPr>
          <a:endParaRPr lang="en-US"/>
        </a:p>
      </c:txPr>
    </c:legend>
    <c:plotVisOnly val="1"/>
    <c:dispBlanksAs val="gap"/>
    <c:showDLblsOverMax val="0"/>
  </c:chart>
  <c:spPr>
    <a:ln>
      <a:solidFill>
        <a:srgbClr val="005800"/>
      </a:solidFill>
    </a:ln>
  </c:spPr>
  <c:txPr>
    <a:bodyPr/>
    <a:lstStyle/>
    <a:p>
      <a:pPr>
        <a:defRPr sz="1400"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Maleria!$A$3</c:f>
              <c:strCache>
                <c:ptCount val="1"/>
                <c:pt idx="0">
                  <c:v>2012</c:v>
                </c:pt>
              </c:strCache>
            </c:strRef>
          </c:tx>
          <c:cat>
            <c:strRef>
              <c:f>Maleria!$B$2:$M$2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Maleria!$B$3:$M$3</c:f>
              <c:numCache>
                <c:formatCode>General</c:formatCode>
                <c:ptCount val="12"/>
                <c:pt idx="0">
                  <c:v>22</c:v>
                </c:pt>
                <c:pt idx="1">
                  <c:v>28</c:v>
                </c:pt>
                <c:pt idx="2">
                  <c:v>52</c:v>
                </c:pt>
                <c:pt idx="3">
                  <c:v>108</c:v>
                </c:pt>
                <c:pt idx="4">
                  <c:v>173</c:v>
                </c:pt>
                <c:pt idx="5">
                  <c:v>406</c:v>
                </c:pt>
                <c:pt idx="6">
                  <c:v>717</c:v>
                </c:pt>
                <c:pt idx="7">
                  <c:v>735</c:v>
                </c:pt>
                <c:pt idx="8">
                  <c:v>815</c:v>
                </c:pt>
                <c:pt idx="9">
                  <c:v>500</c:v>
                </c:pt>
                <c:pt idx="10">
                  <c:v>118</c:v>
                </c:pt>
                <c:pt idx="11">
                  <c:v>73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Maleria!$A$4</c:f>
              <c:strCache>
                <c:ptCount val="1"/>
                <c:pt idx="0">
                  <c:v>2013</c:v>
                </c:pt>
              </c:strCache>
            </c:strRef>
          </c:tx>
          <c:cat>
            <c:strRef>
              <c:f>Maleria!$B$2:$M$2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Maleria!$B$4:$M$4</c:f>
              <c:numCache>
                <c:formatCode>General</c:formatCode>
                <c:ptCount val="12"/>
                <c:pt idx="0">
                  <c:v>40</c:v>
                </c:pt>
                <c:pt idx="1">
                  <c:v>94</c:v>
                </c:pt>
                <c:pt idx="2">
                  <c:v>109</c:v>
                </c:pt>
                <c:pt idx="3">
                  <c:v>201</c:v>
                </c:pt>
                <c:pt idx="4">
                  <c:v>402</c:v>
                </c:pt>
                <c:pt idx="5">
                  <c:v>808</c:v>
                </c:pt>
                <c:pt idx="6">
                  <c:v>1323</c:v>
                </c:pt>
                <c:pt idx="7">
                  <c:v>800</c:v>
                </c:pt>
                <c:pt idx="8">
                  <c:v>401</c:v>
                </c:pt>
                <c:pt idx="9">
                  <c:v>173</c:v>
                </c:pt>
                <c:pt idx="10">
                  <c:v>107</c:v>
                </c:pt>
                <c:pt idx="11">
                  <c:v>89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Maleria!$A$5</c:f>
              <c:strCache>
                <c:ptCount val="1"/>
                <c:pt idx="0">
                  <c:v>2014</c:v>
                </c:pt>
              </c:strCache>
            </c:strRef>
          </c:tx>
          <c:cat>
            <c:strRef>
              <c:f>Maleria!$B$2:$M$2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Maleria!$B$5:$M$5</c:f>
              <c:numCache>
                <c:formatCode>General</c:formatCode>
                <c:ptCount val="12"/>
                <c:pt idx="0">
                  <c:v>43</c:v>
                </c:pt>
                <c:pt idx="1">
                  <c:v>69</c:v>
                </c:pt>
                <c:pt idx="2">
                  <c:v>154</c:v>
                </c:pt>
                <c:pt idx="3">
                  <c:v>197</c:v>
                </c:pt>
                <c:pt idx="4">
                  <c:v>299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5772696"/>
        <c:axId val="225779752"/>
      </c:lineChart>
      <c:catAx>
        <c:axId val="2257726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5779752"/>
        <c:crosses val="autoZero"/>
        <c:auto val="1"/>
        <c:lblAlgn val="ctr"/>
        <c:lblOffset val="100"/>
        <c:noMultiLvlLbl val="0"/>
      </c:catAx>
      <c:valAx>
        <c:axId val="2257797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577269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/>
            </a:pPr>
            <a:endParaRPr lang="en-US"/>
          </a:p>
        </c:txPr>
      </c:dTable>
    </c:plotArea>
    <c:plotVisOnly val="1"/>
    <c:dispBlanksAs val="gap"/>
    <c:showDLblsOverMax val="0"/>
  </c:chart>
  <c:spPr>
    <a:ln>
      <a:solidFill>
        <a:schemeClr val="accent3">
          <a:lumMod val="50000"/>
        </a:schemeClr>
      </a:solidFill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Dengue!$C$4</c:f>
              <c:strCache>
                <c:ptCount val="1"/>
                <c:pt idx="0">
                  <c:v>Suspected Cases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Dengue!$B$5:$B$10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Dengue!$C$5:$C$10</c:f>
              <c:numCache>
                <c:formatCode>General</c:formatCode>
                <c:ptCount val="6"/>
                <c:pt idx="0">
                  <c:v>135</c:v>
                </c:pt>
                <c:pt idx="1">
                  <c:v>86</c:v>
                </c:pt>
                <c:pt idx="2">
                  <c:v>42</c:v>
                </c:pt>
                <c:pt idx="3">
                  <c:v>75</c:v>
                </c:pt>
                <c:pt idx="4">
                  <c:v>278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Dengue!$D$4</c:f>
              <c:strCache>
                <c:ptCount val="1"/>
                <c:pt idx="0">
                  <c:v>Confirmed cases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Dengue!$B$5:$B$10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Dengue!$D$5:$D$10</c:f>
              <c:numCache>
                <c:formatCode>General</c:formatCode>
                <c:ptCount val="6"/>
                <c:pt idx="0">
                  <c:v>56</c:v>
                </c:pt>
                <c:pt idx="1">
                  <c:v>10</c:v>
                </c:pt>
                <c:pt idx="2">
                  <c:v>3</c:v>
                </c:pt>
                <c:pt idx="3">
                  <c:v>20</c:v>
                </c:pt>
                <c:pt idx="4">
                  <c:v>98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25776616"/>
        <c:axId val="225773872"/>
      </c:barChart>
      <c:catAx>
        <c:axId val="225776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5773872"/>
        <c:crosses val="autoZero"/>
        <c:auto val="1"/>
        <c:lblAlgn val="ctr"/>
        <c:lblOffset val="100"/>
        <c:noMultiLvlLbl val="0"/>
      </c:catAx>
      <c:valAx>
        <c:axId val="22577387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n-US"/>
            </a:pPr>
            <a:endParaRPr lang="en-US"/>
          </a:p>
        </c:txPr>
        <c:crossAx val="22577661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accent3">
          <a:lumMod val="50000"/>
        </a:schemeClr>
      </a:solidFill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Chikenguniya!$C$5</c:f>
              <c:strCache>
                <c:ptCount val="1"/>
                <c:pt idx="0">
                  <c:v>Suspected Cases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Chikenguniya!$B$6:$B$11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Chikenguniya!$C$6:$C$11</c:f>
              <c:numCache>
                <c:formatCode>General</c:formatCode>
                <c:ptCount val="6"/>
                <c:pt idx="0">
                  <c:v>9</c:v>
                </c:pt>
                <c:pt idx="1">
                  <c:v>37</c:v>
                </c:pt>
                <c:pt idx="2">
                  <c:v>14</c:v>
                </c:pt>
                <c:pt idx="3">
                  <c:v>0</c:v>
                </c:pt>
                <c:pt idx="4">
                  <c:v>0</c:v>
                </c:pt>
                <c:pt idx="5">
                  <c:v>6</c:v>
                </c:pt>
              </c:numCache>
            </c:numRef>
          </c:val>
        </c:ser>
        <c:ser>
          <c:idx val="1"/>
          <c:order val="1"/>
          <c:tx>
            <c:strRef>
              <c:f>Chikenguniya!$D$5</c:f>
              <c:strCache>
                <c:ptCount val="1"/>
                <c:pt idx="0">
                  <c:v>Confirmed cases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Chikenguniya!$B$6:$B$11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Chikenguniya!$D$6:$D$11</c:f>
              <c:numCache>
                <c:formatCode>General</c:formatCode>
                <c:ptCount val="6"/>
                <c:pt idx="0">
                  <c:v>3</c:v>
                </c:pt>
                <c:pt idx="1">
                  <c:v>6</c:v>
                </c:pt>
                <c:pt idx="2">
                  <c:v>10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25776224"/>
        <c:axId val="225774264"/>
      </c:barChart>
      <c:catAx>
        <c:axId val="22577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5774264"/>
        <c:crosses val="autoZero"/>
        <c:auto val="1"/>
        <c:lblAlgn val="ctr"/>
        <c:lblOffset val="100"/>
        <c:noMultiLvlLbl val="0"/>
      </c:catAx>
      <c:valAx>
        <c:axId val="22577426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n-US"/>
            </a:pPr>
            <a:endParaRPr lang="en-US"/>
          </a:p>
        </c:txPr>
        <c:crossAx val="22577622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accent3">
          <a:lumMod val="50000"/>
        </a:schemeClr>
      </a:solidFill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Month_Wise!$E$44</c:f>
              <c:strCache>
                <c:ptCount val="1"/>
                <c:pt idx="0">
                  <c:v>2012</c:v>
                </c:pt>
              </c:strCache>
            </c:strRef>
          </c:tx>
          <c:cat>
            <c:strRef>
              <c:f>Month_Wise!$C$45:$C$56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Month_Wise!$E$45:$E$56</c:f>
              <c:numCache>
                <c:formatCode>General</c:formatCode>
                <c:ptCount val="12"/>
                <c:pt idx="0">
                  <c:v>29</c:v>
                </c:pt>
                <c:pt idx="1">
                  <c:v>20</c:v>
                </c:pt>
                <c:pt idx="2">
                  <c:v>42</c:v>
                </c:pt>
                <c:pt idx="3">
                  <c:v>50</c:v>
                </c:pt>
                <c:pt idx="4">
                  <c:v>78</c:v>
                </c:pt>
                <c:pt idx="5">
                  <c:v>32</c:v>
                </c:pt>
                <c:pt idx="6">
                  <c:v>57</c:v>
                </c:pt>
                <c:pt idx="7">
                  <c:v>89</c:v>
                </c:pt>
                <c:pt idx="8">
                  <c:v>99</c:v>
                </c:pt>
                <c:pt idx="9">
                  <c:v>69</c:v>
                </c:pt>
                <c:pt idx="10">
                  <c:v>51</c:v>
                </c:pt>
                <c:pt idx="11">
                  <c:v>26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Month_Wise!$F$44</c:f>
              <c:strCache>
                <c:ptCount val="1"/>
                <c:pt idx="0">
                  <c:v>2013</c:v>
                </c:pt>
              </c:strCache>
            </c:strRef>
          </c:tx>
          <c:cat>
            <c:strRef>
              <c:f>Month_Wise!$C$45:$C$56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Month_Wise!$F$45:$F$56</c:f>
              <c:numCache>
                <c:formatCode>General</c:formatCode>
                <c:ptCount val="12"/>
                <c:pt idx="0">
                  <c:v>50</c:v>
                </c:pt>
                <c:pt idx="1">
                  <c:v>38</c:v>
                </c:pt>
                <c:pt idx="2">
                  <c:v>36</c:v>
                </c:pt>
                <c:pt idx="3">
                  <c:v>53</c:v>
                </c:pt>
                <c:pt idx="4">
                  <c:v>58</c:v>
                </c:pt>
                <c:pt idx="5">
                  <c:v>51</c:v>
                </c:pt>
                <c:pt idx="6">
                  <c:v>83</c:v>
                </c:pt>
                <c:pt idx="7">
                  <c:v>64</c:v>
                </c:pt>
                <c:pt idx="8">
                  <c:v>90</c:v>
                </c:pt>
                <c:pt idx="9">
                  <c:v>110</c:v>
                </c:pt>
                <c:pt idx="10">
                  <c:v>73</c:v>
                </c:pt>
                <c:pt idx="11">
                  <c:v>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Month_Wise!$H$44</c:f>
              <c:strCache>
                <c:ptCount val="1"/>
                <c:pt idx="0">
                  <c:v>2014</c:v>
                </c:pt>
              </c:strCache>
            </c:strRef>
          </c:tx>
          <c:cat>
            <c:strRef>
              <c:f>Month_Wise!$C$45:$C$56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Month_Wise!$H$45:$H$56</c:f>
              <c:numCache>
                <c:formatCode>General</c:formatCode>
                <c:ptCount val="12"/>
                <c:pt idx="0">
                  <c:v>45</c:v>
                </c:pt>
                <c:pt idx="1">
                  <c:v>49</c:v>
                </c:pt>
                <c:pt idx="2">
                  <c:v>48</c:v>
                </c:pt>
                <c:pt idx="3">
                  <c:v>78</c:v>
                </c:pt>
                <c:pt idx="4">
                  <c:v>49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5778184"/>
        <c:axId val="225777792"/>
      </c:lineChart>
      <c:catAx>
        <c:axId val="225778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5777792"/>
        <c:crosses val="autoZero"/>
        <c:auto val="1"/>
        <c:lblAlgn val="ctr"/>
        <c:lblOffset val="100"/>
        <c:noMultiLvlLbl val="0"/>
      </c:catAx>
      <c:valAx>
        <c:axId val="22577779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Cases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577818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/>
            </a:pPr>
            <a:endParaRPr lang="en-US"/>
          </a:p>
        </c:txPr>
      </c:dTable>
    </c:plotArea>
    <c:plotVisOnly val="1"/>
    <c:dispBlanksAs val="gap"/>
    <c:showDLblsOverMax val="0"/>
  </c:chart>
  <c:spPr>
    <a:ln>
      <a:solidFill>
        <a:srgbClr val="005800"/>
      </a:solidFill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'Other Fever'!$A$4</c:f>
              <c:strCache>
                <c:ptCount val="1"/>
                <c:pt idx="0">
                  <c:v>2012</c:v>
                </c:pt>
              </c:strCache>
            </c:strRef>
          </c:tx>
          <c:cat>
            <c:strRef>
              <c:f>'Other Fever'!$B$3:$M$3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'Other Fever'!$B$4:$M$4</c:f>
              <c:numCache>
                <c:formatCode>General</c:formatCode>
                <c:ptCount val="12"/>
                <c:pt idx="0">
                  <c:v>15619</c:v>
                </c:pt>
                <c:pt idx="1">
                  <c:v>16423</c:v>
                </c:pt>
                <c:pt idx="2">
                  <c:v>15608</c:v>
                </c:pt>
                <c:pt idx="3">
                  <c:v>16507</c:v>
                </c:pt>
                <c:pt idx="4">
                  <c:v>22075</c:v>
                </c:pt>
                <c:pt idx="5">
                  <c:v>31340</c:v>
                </c:pt>
                <c:pt idx="6">
                  <c:v>36739</c:v>
                </c:pt>
                <c:pt idx="7">
                  <c:v>36223</c:v>
                </c:pt>
                <c:pt idx="8">
                  <c:v>40863</c:v>
                </c:pt>
                <c:pt idx="9">
                  <c:v>25728</c:v>
                </c:pt>
                <c:pt idx="10">
                  <c:v>16240</c:v>
                </c:pt>
                <c:pt idx="11">
                  <c:v>14921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'Other Fever'!$A$5</c:f>
              <c:strCache>
                <c:ptCount val="1"/>
                <c:pt idx="0">
                  <c:v>2013</c:v>
                </c:pt>
              </c:strCache>
            </c:strRef>
          </c:tx>
          <c:cat>
            <c:strRef>
              <c:f>'Other Fever'!$B$3:$M$3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'Other Fever'!$B$5:$M$5</c:f>
              <c:numCache>
                <c:formatCode>General</c:formatCode>
                <c:ptCount val="12"/>
                <c:pt idx="0">
                  <c:v>12672</c:v>
                </c:pt>
                <c:pt idx="1">
                  <c:v>14636</c:v>
                </c:pt>
                <c:pt idx="2">
                  <c:v>13552</c:v>
                </c:pt>
                <c:pt idx="3" formatCode="0">
                  <c:v>20399</c:v>
                </c:pt>
                <c:pt idx="4">
                  <c:v>25749</c:v>
                </c:pt>
                <c:pt idx="5">
                  <c:v>49008</c:v>
                </c:pt>
                <c:pt idx="6">
                  <c:v>58151</c:v>
                </c:pt>
                <c:pt idx="7">
                  <c:v>58245</c:v>
                </c:pt>
                <c:pt idx="8">
                  <c:v>55059</c:v>
                </c:pt>
                <c:pt idx="9">
                  <c:v>35172</c:v>
                </c:pt>
                <c:pt idx="10">
                  <c:v>32402</c:v>
                </c:pt>
                <c:pt idx="11">
                  <c:v>27834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'Other Fever'!$A$6</c:f>
              <c:strCache>
                <c:ptCount val="1"/>
                <c:pt idx="0">
                  <c:v>2014</c:v>
                </c:pt>
              </c:strCache>
            </c:strRef>
          </c:tx>
          <c:cat>
            <c:strRef>
              <c:f>'Other Fever'!$B$3:$M$3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'Other Fever'!$B$6:$M$6</c:f>
              <c:numCache>
                <c:formatCode>General</c:formatCode>
                <c:ptCount val="12"/>
                <c:pt idx="0">
                  <c:v>20318</c:v>
                </c:pt>
                <c:pt idx="1">
                  <c:v>20348</c:v>
                </c:pt>
                <c:pt idx="2">
                  <c:v>19789</c:v>
                </c:pt>
                <c:pt idx="3" formatCode="0">
                  <c:v>24213</c:v>
                </c:pt>
                <c:pt idx="4">
                  <c:v>35293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433696"/>
        <c:axId val="226432912"/>
      </c:lineChart>
      <c:catAx>
        <c:axId val="2264336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6432912"/>
        <c:crosses val="autoZero"/>
        <c:auto val="1"/>
        <c:lblAlgn val="ctr"/>
        <c:lblOffset val="100"/>
        <c:noMultiLvlLbl val="0"/>
      </c:catAx>
      <c:valAx>
        <c:axId val="2264329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643369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/>
            </a:pPr>
            <a:endParaRPr lang="en-US"/>
          </a:p>
        </c:txPr>
      </c:dTable>
    </c:plotArea>
    <c:plotVisOnly val="1"/>
    <c:dispBlanksAs val="gap"/>
    <c:showDLblsOverMax val="0"/>
  </c:chart>
  <c:spPr>
    <a:ln>
      <a:solidFill>
        <a:schemeClr val="accent3">
          <a:lumMod val="50000"/>
        </a:schemeClr>
      </a:solidFill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0.12225</cdr:x>
      <cdr:y>0.33039</cdr:y>
    </cdr:from>
    <cdr:to>
      <cdr:x>0.22225</cdr:x>
      <cdr:y>0.41535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558920" y="905774"/>
          <a:ext cx="457200" cy="2329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b="1">
              <a:solidFill>
                <a:sysClr val="windowText" lastClr="000000"/>
              </a:solidFill>
            </a:rPr>
            <a:t>131</a:t>
          </a:r>
        </a:p>
      </cdr:txBody>
    </cdr:sp>
  </cdr:relSizeAnchor>
  <cdr:relSizeAnchor xmlns:cdr="http://schemas.openxmlformats.org/drawingml/2006/chartDrawing">
    <cdr:from>
      <cdr:x>0.26415</cdr:x>
      <cdr:y>0.33039</cdr:y>
    </cdr:from>
    <cdr:to>
      <cdr:x>0.36415</cdr:x>
      <cdr:y>0.41535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207698" y="905774"/>
          <a:ext cx="457200" cy="2329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n-US" b="1">
              <a:solidFill>
                <a:sysClr val="windowText" lastClr="000000"/>
              </a:solidFill>
            </a:rPr>
            <a:t>108</a:t>
          </a:r>
        </a:p>
      </cdr:txBody>
    </cdr:sp>
  </cdr:relSizeAnchor>
  <cdr:relSizeAnchor xmlns:cdr="http://schemas.openxmlformats.org/drawingml/2006/chartDrawing">
    <cdr:from>
      <cdr:x>0.41132</cdr:x>
      <cdr:y>0.32724</cdr:y>
    </cdr:from>
    <cdr:to>
      <cdr:x>0.51132</cdr:x>
      <cdr:y>0.4122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1880558" y="897147"/>
          <a:ext cx="457200" cy="2329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n-US" b="1">
              <a:solidFill>
                <a:sysClr val="windowText" lastClr="000000"/>
              </a:solidFill>
            </a:rPr>
            <a:t>27</a:t>
          </a:r>
        </a:p>
      </cdr:txBody>
    </cdr:sp>
  </cdr:relSizeAnchor>
  <cdr:relSizeAnchor xmlns:cdr="http://schemas.openxmlformats.org/drawingml/2006/chartDrawing">
    <cdr:from>
      <cdr:x>0.55472</cdr:x>
      <cdr:y>0.32724</cdr:y>
    </cdr:from>
    <cdr:to>
      <cdr:x>0.65472</cdr:x>
      <cdr:y>0.4122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2536166" y="897147"/>
          <a:ext cx="457200" cy="2329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n-US" b="1">
              <a:solidFill>
                <a:sysClr val="windowText" lastClr="000000"/>
              </a:solidFill>
            </a:rPr>
            <a:t>45</a:t>
          </a:r>
        </a:p>
      </cdr:txBody>
    </cdr:sp>
  </cdr:relSizeAnchor>
  <cdr:relSizeAnchor xmlns:cdr="http://schemas.openxmlformats.org/drawingml/2006/chartDrawing">
    <cdr:from>
      <cdr:x>0.69811</cdr:x>
      <cdr:y>0.33039</cdr:y>
    </cdr:from>
    <cdr:to>
      <cdr:x>0.79811</cdr:x>
      <cdr:y>0.41534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3191774" y="905773"/>
          <a:ext cx="457200" cy="2329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n-US" b="1">
              <a:solidFill>
                <a:sysClr val="windowText" lastClr="000000"/>
              </a:solidFill>
            </a:rPr>
            <a:t>62</a:t>
          </a:r>
        </a:p>
      </cdr:txBody>
    </cdr:sp>
  </cdr:relSizeAnchor>
  <cdr:relSizeAnchor xmlns:cdr="http://schemas.openxmlformats.org/drawingml/2006/chartDrawing">
    <cdr:from>
      <cdr:x>0.84528</cdr:x>
      <cdr:y>0.32724</cdr:y>
    </cdr:from>
    <cdr:to>
      <cdr:x>0.94528</cdr:x>
      <cdr:y>0.4122</cdr:y>
    </cdr:to>
    <cdr:sp macro="" textlink="">
      <cdr:nvSpPr>
        <cdr:cNvPr id="7" name="Rectangle 6"/>
        <cdr:cNvSpPr/>
      </cdr:nvSpPr>
      <cdr:spPr>
        <a:xfrm xmlns:a="http://schemas.openxmlformats.org/drawingml/2006/main">
          <a:off x="3864634" y="897147"/>
          <a:ext cx="457200" cy="2329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n-US" b="1">
              <a:solidFill>
                <a:sysClr val="windowText" lastClr="000000"/>
              </a:solidFill>
            </a:rPr>
            <a:t>99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BBB12-8EAB-4140-9594-F5AD4CF7EFE4}" type="datetimeFigureOut">
              <a:rPr lang="en-US" smtClean="0"/>
              <a:pPr/>
              <a:t>8/26/2014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5E28C-16E3-4A98-9BF5-3EF9C70398BF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6051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9D54C-74C7-4BC3-8537-2F7671FA6A33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2702F-5E49-4CFB-8044-E161F24FA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5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2702F-5E49-4CFB-8044-E161F24FAB0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82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2352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26880" y="2629361"/>
            <a:ext cx="3950120" cy="1015663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gu-IN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EE_GUJ_OTF_0768" pitchFamily="2"/>
                <a:cs typeface="SHREE_GUJ_OTF_0768" pitchFamily="2"/>
              </a:rPr>
              <a:t>ટોલ ફ્રી નં.૧૦૪</a:t>
            </a:r>
            <a:endParaRPr lang="en-US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SHREE_GUJ_OTF_0768" pitchFamily="2"/>
              <a:cs typeface="SHREE_GUJ_OTF_0768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87758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u-IN" sz="2800" b="1" dirty="0" smtClean="0">
                <a:solidFill>
                  <a:srgbClr val="FF0000"/>
                </a:solidFill>
                <a:latin typeface="SHREE_GUJ_OTF_0768" pitchFamily="2"/>
                <a:cs typeface="SHREE_GUJ_OTF_0768" pitchFamily="2"/>
              </a:rPr>
              <a:t>આરોગ્ય વિભાગ, જિલ્લા પંચાયત, વલસાડ</a:t>
            </a:r>
            <a:endParaRPr lang="en-US" sz="2800" b="1" dirty="0">
              <a:solidFill>
                <a:srgbClr val="FF0000"/>
              </a:solidFill>
              <a:latin typeface="SHREE_GUJ_OTF_0768" pitchFamily="2"/>
              <a:cs typeface="SHREE_GUJ_OTF_0768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04800"/>
            <a:ext cx="82296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gu-IN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HREE_GUJ_OTF_0770" pitchFamily="2"/>
                <a:cs typeface="SHREE_GUJ_OTF_0770" pitchFamily="2"/>
              </a:rPr>
              <a:t>તાવ હેલ્પલાઈન, વલસાડ</a:t>
            </a:r>
            <a:endParaRPr 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HREE_GUJ_OTF_0770" pitchFamily="2"/>
              <a:cs typeface="SHREE_GUJ_OTF_0770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D3CE5E-608A-477F-84D4-6A74788CE13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500" y="5572125"/>
          <a:ext cx="8072439" cy="936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26"/>
                <a:gridCol w="2071702"/>
                <a:gridCol w="1428760"/>
                <a:gridCol w="2214551"/>
              </a:tblGrid>
              <a:tr h="44904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Disease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Up to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May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2014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4875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Malaria</a:t>
                      </a:r>
                      <a:endParaRPr lang="en-US" sz="1800" dirty="0"/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3747</a:t>
                      </a:r>
                      <a:endParaRPr lang="en-US" sz="1800" dirty="0"/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4547</a:t>
                      </a:r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762</a:t>
                      </a:r>
                      <a:endParaRPr lang="en-US" sz="1800" dirty="0"/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4" name="Straight Connector 13"/>
          <p:cNvCxnSpPr/>
          <p:nvPr/>
        </p:nvCxnSpPr>
        <p:spPr>
          <a:xfrm rot="5400000">
            <a:off x="1608138" y="2820988"/>
            <a:ext cx="2071687" cy="1587"/>
          </a:xfrm>
          <a:prstGeom prst="line">
            <a:avLst/>
          </a:prstGeom>
          <a:ln>
            <a:solidFill>
              <a:srgbClr val="005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3842544" y="2891631"/>
            <a:ext cx="2071688" cy="3175"/>
          </a:xfrm>
          <a:prstGeom prst="line">
            <a:avLst/>
          </a:prstGeom>
          <a:ln>
            <a:solidFill>
              <a:srgbClr val="005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6251575" y="2892425"/>
            <a:ext cx="2071688" cy="1588"/>
          </a:xfrm>
          <a:prstGeom prst="line">
            <a:avLst/>
          </a:prstGeom>
          <a:ln>
            <a:solidFill>
              <a:srgbClr val="005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3"/>
          <p:cNvSpPr txBox="1"/>
          <p:nvPr/>
        </p:nvSpPr>
        <p:spPr>
          <a:xfrm>
            <a:off x="1638300" y="1857375"/>
            <a:ext cx="962025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Winter</a:t>
            </a:r>
          </a:p>
        </p:txBody>
      </p:sp>
      <p:sp>
        <p:nvSpPr>
          <p:cNvPr id="18" name="TextBox 4"/>
          <p:cNvSpPr txBox="1"/>
          <p:nvPr/>
        </p:nvSpPr>
        <p:spPr>
          <a:xfrm>
            <a:off x="3286125" y="1857375"/>
            <a:ext cx="1101725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Summer</a:t>
            </a:r>
          </a:p>
        </p:txBody>
      </p:sp>
      <p:sp>
        <p:nvSpPr>
          <p:cNvPr id="19" name="TextBox 6"/>
          <p:cNvSpPr txBox="1"/>
          <p:nvPr/>
        </p:nvSpPr>
        <p:spPr>
          <a:xfrm>
            <a:off x="5572125" y="1857375"/>
            <a:ext cx="1206500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Monsoon</a:t>
            </a:r>
          </a:p>
        </p:txBody>
      </p:sp>
      <p:sp>
        <p:nvSpPr>
          <p:cNvPr id="20" name="TextBox 3"/>
          <p:cNvSpPr txBox="1"/>
          <p:nvPr/>
        </p:nvSpPr>
        <p:spPr>
          <a:xfrm>
            <a:off x="7643813" y="1857375"/>
            <a:ext cx="962025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Winter</a:t>
            </a:r>
          </a:p>
        </p:txBody>
      </p:sp>
      <p:grpSp>
        <p:nvGrpSpPr>
          <p:cNvPr id="2" name="Group 12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21" name="Rectangle 20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8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Malaria  </a:t>
              </a:r>
              <a:endParaRPr lang="en-US" sz="28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aphicFrame>
        <p:nvGraphicFramePr>
          <p:cNvPr id="23" name="Chart 22"/>
          <p:cNvGraphicFramePr/>
          <p:nvPr/>
        </p:nvGraphicFramePr>
        <p:xfrm>
          <a:off x="609600" y="1295400"/>
          <a:ext cx="8153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6C3712-6E11-431D-85CC-8D56DA88F67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grpSp>
        <p:nvGrpSpPr>
          <p:cNvPr id="2" name="Group 4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6" name="Rectangle 5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8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Dengue </a:t>
              </a:r>
              <a:r>
                <a:rPr lang="en-US" altLang="en-US" sz="24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28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aphicFrame>
        <p:nvGraphicFramePr>
          <p:cNvPr id="8" name="Chart 7"/>
          <p:cNvGraphicFramePr/>
          <p:nvPr/>
        </p:nvGraphicFramePr>
        <p:xfrm>
          <a:off x="685800" y="1295400"/>
          <a:ext cx="8077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5" name="Rectangle 4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800" b="1" dirty="0" err="1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Chickengunia</a:t>
              </a:r>
              <a:r>
                <a:rPr lang="en-US" altLang="en-US" sz="28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endParaRPr lang="en-US" sz="28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aphicFrame>
        <p:nvGraphicFramePr>
          <p:cNvPr id="8" name="Chart 7"/>
          <p:cNvGraphicFramePr/>
          <p:nvPr/>
        </p:nvGraphicFramePr>
        <p:xfrm>
          <a:off x="609600" y="1219200"/>
          <a:ext cx="8229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2BE74-4AEA-44CA-BBDD-179CC207AFA7}" type="slidenum">
              <a:rPr lang="en-US" altLang="en-US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13</a:t>
            </a:fld>
            <a:endParaRPr lang="en-US" alt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608138" y="2820988"/>
            <a:ext cx="2071687" cy="1587"/>
          </a:xfrm>
          <a:prstGeom prst="line">
            <a:avLst/>
          </a:prstGeom>
          <a:ln>
            <a:solidFill>
              <a:srgbClr val="005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3966369" y="2891631"/>
            <a:ext cx="2071688" cy="3175"/>
          </a:xfrm>
          <a:prstGeom prst="line">
            <a:avLst/>
          </a:prstGeom>
          <a:ln>
            <a:solidFill>
              <a:srgbClr val="005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6251575" y="2892425"/>
            <a:ext cx="2071688" cy="1588"/>
          </a:xfrm>
          <a:prstGeom prst="line">
            <a:avLst/>
          </a:prstGeom>
          <a:ln>
            <a:solidFill>
              <a:srgbClr val="005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571500" y="5500688"/>
          <a:ext cx="8072439" cy="936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26"/>
                <a:gridCol w="2071702"/>
                <a:gridCol w="1428760"/>
                <a:gridCol w="2214551"/>
              </a:tblGrid>
              <a:tr h="44904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Disease </a:t>
                      </a:r>
                      <a:endParaRPr lang="en-US" sz="2000" dirty="0"/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2012</a:t>
                      </a:r>
                      <a:endParaRPr lang="en-US" sz="2000" dirty="0"/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2013</a:t>
                      </a:r>
                      <a:endParaRPr lang="en-US" sz="2000" dirty="0"/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Up to May  2014</a:t>
                      </a:r>
                      <a:endParaRPr lang="en-US" sz="2000" dirty="0"/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4875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Typhoid</a:t>
                      </a:r>
                      <a:endParaRPr lang="en-US" sz="1800" dirty="0"/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642</a:t>
                      </a:r>
                      <a:endParaRPr lang="en-US" sz="1800" dirty="0"/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763</a:t>
                      </a:r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269</a:t>
                      </a:r>
                      <a:endParaRPr lang="en-US" sz="1800" dirty="0"/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3"/>
          <p:cNvSpPr txBox="1"/>
          <p:nvPr/>
        </p:nvSpPr>
        <p:spPr>
          <a:xfrm>
            <a:off x="1638300" y="1857375"/>
            <a:ext cx="962025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Winter</a:t>
            </a:r>
          </a:p>
        </p:txBody>
      </p:sp>
      <p:sp>
        <p:nvSpPr>
          <p:cNvPr id="20" name="TextBox 4"/>
          <p:cNvSpPr txBox="1"/>
          <p:nvPr/>
        </p:nvSpPr>
        <p:spPr>
          <a:xfrm>
            <a:off x="3286125" y="1857375"/>
            <a:ext cx="1101725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Summer</a:t>
            </a:r>
          </a:p>
        </p:txBody>
      </p:sp>
      <p:sp>
        <p:nvSpPr>
          <p:cNvPr id="21" name="TextBox 6"/>
          <p:cNvSpPr txBox="1"/>
          <p:nvPr/>
        </p:nvSpPr>
        <p:spPr>
          <a:xfrm>
            <a:off x="5572125" y="1857375"/>
            <a:ext cx="1206500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Monsoon</a:t>
            </a:r>
          </a:p>
        </p:txBody>
      </p:sp>
      <p:sp>
        <p:nvSpPr>
          <p:cNvPr id="13" name="TextBox 3"/>
          <p:cNvSpPr txBox="1"/>
          <p:nvPr/>
        </p:nvSpPr>
        <p:spPr>
          <a:xfrm>
            <a:off x="7643813" y="1857375"/>
            <a:ext cx="962025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Winter</a:t>
            </a:r>
          </a:p>
        </p:txBody>
      </p:sp>
      <p:graphicFrame>
        <p:nvGraphicFramePr>
          <p:cNvPr id="15" name="Chart 14"/>
          <p:cNvGraphicFramePr/>
          <p:nvPr/>
        </p:nvGraphicFramePr>
        <p:xfrm>
          <a:off x="457200" y="1219200"/>
          <a:ext cx="8229600" cy="4067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3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17" name="Rectangle 16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8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Typhoid </a:t>
              </a:r>
              <a:r>
                <a:rPr lang="en-US" altLang="en-US" sz="24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28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4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5" name="Rectangle 4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8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Fever Cases </a:t>
              </a:r>
              <a:endParaRPr lang="en-US" sz="28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3FA2BE74-4AEA-44CA-BBDD-179CC207AFA7}" type="slidenum">
              <a:rPr lang="en-US" altLang="en-US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14</a:t>
            </a:fld>
            <a:endParaRPr lang="en-US" alt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608138" y="2820988"/>
            <a:ext cx="2071687" cy="1587"/>
          </a:xfrm>
          <a:prstGeom prst="line">
            <a:avLst/>
          </a:prstGeom>
          <a:ln>
            <a:solidFill>
              <a:srgbClr val="005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3966369" y="2891631"/>
            <a:ext cx="2071688" cy="3175"/>
          </a:xfrm>
          <a:prstGeom prst="line">
            <a:avLst/>
          </a:prstGeom>
          <a:ln>
            <a:solidFill>
              <a:srgbClr val="005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6251575" y="2892425"/>
            <a:ext cx="2071688" cy="1588"/>
          </a:xfrm>
          <a:prstGeom prst="line">
            <a:avLst/>
          </a:prstGeom>
          <a:ln>
            <a:solidFill>
              <a:srgbClr val="005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71500" y="5500688"/>
          <a:ext cx="8072439" cy="936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26"/>
                <a:gridCol w="2071702"/>
                <a:gridCol w="1428760"/>
                <a:gridCol w="2214551"/>
              </a:tblGrid>
              <a:tr h="44904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Disease </a:t>
                      </a:r>
                      <a:endParaRPr lang="en-US" sz="2000" dirty="0"/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2012</a:t>
                      </a:r>
                      <a:endParaRPr lang="en-US" sz="2000" dirty="0"/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2013</a:t>
                      </a:r>
                      <a:endParaRPr lang="en-US" sz="2000" dirty="0"/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Up to May  2014</a:t>
                      </a:r>
                      <a:endParaRPr lang="en-US" sz="2000" dirty="0"/>
                    </a:p>
                  </a:txBody>
                  <a:tcPr marL="91439" marR="91439" marT="45745" marB="45745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4875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 Fever cases</a:t>
                      </a:r>
                      <a:endParaRPr lang="en-US" sz="1800" dirty="0"/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288286</a:t>
                      </a:r>
                      <a:endParaRPr lang="en-US" sz="1800" dirty="0"/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397175</a:t>
                      </a:r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119961</a:t>
                      </a:r>
                      <a:endParaRPr lang="en-US" sz="1800" dirty="0"/>
                    </a:p>
                  </a:txBody>
                  <a:tcPr marL="91439" marR="91439" marT="45745" marB="4574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3"/>
          <p:cNvSpPr txBox="1"/>
          <p:nvPr/>
        </p:nvSpPr>
        <p:spPr>
          <a:xfrm>
            <a:off x="1638300" y="1857375"/>
            <a:ext cx="962025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Winter</a:t>
            </a:r>
          </a:p>
        </p:txBody>
      </p:sp>
      <p:sp>
        <p:nvSpPr>
          <p:cNvPr id="14" name="TextBox 4"/>
          <p:cNvSpPr txBox="1"/>
          <p:nvPr/>
        </p:nvSpPr>
        <p:spPr>
          <a:xfrm>
            <a:off x="3286125" y="1857375"/>
            <a:ext cx="1101725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Summer</a:t>
            </a:r>
          </a:p>
        </p:txBody>
      </p:sp>
      <p:sp>
        <p:nvSpPr>
          <p:cNvPr id="15" name="TextBox 6"/>
          <p:cNvSpPr txBox="1"/>
          <p:nvPr/>
        </p:nvSpPr>
        <p:spPr>
          <a:xfrm>
            <a:off x="5572125" y="1857375"/>
            <a:ext cx="1206500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Monsoon</a:t>
            </a:r>
          </a:p>
        </p:txBody>
      </p:sp>
      <p:sp>
        <p:nvSpPr>
          <p:cNvPr id="16" name="TextBox 3"/>
          <p:cNvSpPr txBox="1"/>
          <p:nvPr/>
        </p:nvSpPr>
        <p:spPr>
          <a:xfrm>
            <a:off x="7643813" y="1857375"/>
            <a:ext cx="962025" cy="3079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Winter</a:t>
            </a:r>
          </a:p>
        </p:txBody>
      </p:sp>
      <p:graphicFrame>
        <p:nvGraphicFramePr>
          <p:cNvPr id="18" name="Chart 17"/>
          <p:cNvGraphicFramePr/>
          <p:nvPr/>
        </p:nvGraphicFramePr>
        <p:xfrm>
          <a:off x="609600" y="1219200"/>
          <a:ext cx="792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849" y="1066800"/>
            <a:ext cx="8426351" cy="5517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Group 3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5" name="Rectangle 4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3200" b="1" dirty="0" smtClean="0">
                  <a:solidFill>
                    <a:schemeClr val="tx2">
                      <a:lumMod val="75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 દર્દીની માહિતી </a:t>
              </a:r>
              <a:endParaRPr lang="en-US" sz="3200" b="1" dirty="0">
                <a:solidFill>
                  <a:schemeClr val="tx2">
                    <a:lumMod val="75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28692"/>
            <a:ext cx="7391400" cy="585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2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4" name="Rectangle 3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3200" b="1" dirty="0" smtClean="0">
                  <a:solidFill>
                    <a:schemeClr val="tx2">
                      <a:lumMod val="75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તાવના નિદાન માટેનું ચેકલીસ્ટ </a:t>
              </a:r>
              <a:endParaRPr lang="en-US" sz="3200" b="1" dirty="0">
                <a:solidFill>
                  <a:schemeClr val="tx2">
                    <a:lumMod val="75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DSP\Desktop\Fever Help line-2014\Press-Conforence\104\01.jpg"/>
          <p:cNvPicPr>
            <a:picLocks noChangeAspect="1" noChangeArrowheads="1"/>
          </p:cNvPicPr>
          <p:nvPr/>
        </p:nvPicPr>
        <p:blipFill>
          <a:blip r:embed="rId2" cstate="print"/>
          <a:srcRect l="49778"/>
          <a:stretch>
            <a:fillRect/>
          </a:stretch>
        </p:blipFill>
        <p:spPr bwMode="auto">
          <a:xfrm>
            <a:off x="304800" y="457200"/>
            <a:ext cx="4305300" cy="6096000"/>
          </a:xfrm>
          <a:prstGeom prst="rect">
            <a:avLst/>
          </a:prstGeom>
          <a:noFill/>
        </p:spPr>
      </p:pic>
      <p:pic>
        <p:nvPicPr>
          <p:cNvPr id="5" name="Picture 2" descr="C:\Users\IDSP\Desktop\Fever Help line-2014\Press-Conforence\104\01.jpg"/>
          <p:cNvPicPr>
            <a:picLocks noChangeAspect="1" noChangeArrowheads="1"/>
          </p:cNvPicPr>
          <p:nvPr/>
        </p:nvPicPr>
        <p:blipFill>
          <a:blip r:embed="rId3" cstate="print"/>
          <a:srcRect r="50222"/>
          <a:stretch>
            <a:fillRect/>
          </a:stretch>
        </p:blipFill>
        <p:spPr bwMode="auto">
          <a:xfrm>
            <a:off x="4672361" y="457200"/>
            <a:ext cx="4319239" cy="6096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DSP\Desktop\Fever Help line-2014\Press-Conforence\104\104 Bane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457200"/>
            <a:ext cx="8605130" cy="6019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DSP\Desktop\Fever Help line-2014\Press-Conforence\104\104 Bane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457200"/>
            <a:ext cx="8605130" cy="601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405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838200"/>
            <a:ext cx="8534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gu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વલસાડ જિલ્લામાં મુખ્યત્વે નીચે મુજબના રોગો જોવા મળે છે.</a:t>
            </a:r>
          </a:p>
          <a:p>
            <a:endParaRPr lang="gu-IN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gu-IN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gu-IN" sz="2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gu-IN" sz="2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9" name="Rectangle 8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3200" b="1" dirty="0" smtClean="0">
                  <a:solidFill>
                    <a:schemeClr val="accent1">
                      <a:lumMod val="50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 શા માટે ફીવર હેલ્પ લાઈન ? </a:t>
              </a:r>
              <a:endParaRPr lang="en-US" sz="3200" b="1" dirty="0">
                <a:solidFill>
                  <a:schemeClr val="accent1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7" name="Oval 6"/>
          <p:cNvSpPr/>
          <p:nvPr/>
        </p:nvSpPr>
        <p:spPr>
          <a:xfrm>
            <a:off x="685800" y="1905000"/>
            <a:ext cx="2286000" cy="5334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0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લેપ્ટોસ્પારોસીસ </a:t>
            </a:r>
            <a:endParaRPr lang="en-US" sz="20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l 7"/>
          <p:cNvSpPr/>
          <p:nvPr/>
        </p:nvSpPr>
        <p:spPr>
          <a:xfrm>
            <a:off x="762000" y="2514600"/>
            <a:ext cx="2286000" cy="457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0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મલેરિયા </a:t>
            </a:r>
            <a:endParaRPr lang="en-US" sz="20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5800" y="3124200"/>
            <a:ext cx="2286000" cy="457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0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ડેન્ગ્યુ </a:t>
            </a:r>
            <a:endParaRPr lang="en-US" sz="20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85800" y="3657600"/>
            <a:ext cx="2286000" cy="457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0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ચિકનગુનિયા </a:t>
            </a:r>
          </a:p>
        </p:txBody>
      </p:sp>
      <p:sp>
        <p:nvSpPr>
          <p:cNvPr id="13" name="Oval 12"/>
          <p:cNvSpPr/>
          <p:nvPr/>
        </p:nvSpPr>
        <p:spPr>
          <a:xfrm>
            <a:off x="685800" y="4191000"/>
            <a:ext cx="2362200" cy="457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0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ટાઈફોઈડ </a:t>
            </a:r>
          </a:p>
        </p:txBody>
      </p:sp>
      <p:sp>
        <p:nvSpPr>
          <p:cNvPr id="14" name="Oval 13"/>
          <p:cNvSpPr/>
          <p:nvPr/>
        </p:nvSpPr>
        <p:spPr>
          <a:xfrm>
            <a:off x="685800" y="4724400"/>
            <a:ext cx="2286000" cy="6096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0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વાઈરલ ફીવર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495800" y="2971800"/>
            <a:ext cx="1828800" cy="685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4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તાવ </a:t>
            </a:r>
            <a:endParaRPr lang="en-US" sz="24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95800" y="2514600"/>
            <a:ext cx="18288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4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મુખ્ય લક્ષણ 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124200" y="2209800"/>
            <a:ext cx="1219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124200" y="2743200"/>
            <a:ext cx="1219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048000" y="3276600"/>
            <a:ext cx="1295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048000" y="34290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124200" y="3581400"/>
            <a:ext cx="1219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048000" y="3733800"/>
            <a:ext cx="12954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495800" y="4191000"/>
            <a:ext cx="3733800" cy="838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gu-IN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જો આ રોગોમાં સમયસર નિદાન અને વહેલી સારવાર કરવામાં ન આવેતો દર્દીનું મૃત્યુ પણ થઇ શકે છે.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495800" y="5410200"/>
            <a:ext cx="3733800" cy="838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gu-IN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જો તાવ આવે અને દર્દી સામેથી ફોન કરેતો તાવના દર્દીની સમયસર નિદાન અને વહેલી  સારવાર આપી શકાય.    </a:t>
            </a:r>
            <a:endParaRPr lang="en-US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2" name="Rectangle 1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3200" b="1" dirty="0" smtClean="0">
                  <a:solidFill>
                    <a:schemeClr val="accent1">
                      <a:lumMod val="50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 ફીવર હેલ્પ લાઈન શું છે ? </a:t>
              </a:r>
              <a:endParaRPr lang="en-US" sz="3200" b="1" dirty="0">
                <a:solidFill>
                  <a:schemeClr val="accent1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6" name="Oval 5"/>
          <p:cNvSpPr/>
          <p:nvPr/>
        </p:nvSpPr>
        <p:spPr>
          <a:xfrm>
            <a:off x="762000" y="1600200"/>
            <a:ext cx="7696200" cy="1066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gu-IN" sz="2800" dirty="0" smtClean="0">
                <a:solidFill>
                  <a:schemeClr val="tx1"/>
                </a:solidFill>
                <a:latin typeface="SHREE_GUJ_OTF_0768" pitchFamily="2"/>
                <a:cs typeface="SHREE_GUJ_OTF_0768" pitchFamily="2"/>
              </a:rPr>
              <a:t>ફીવર હેલ્પલાઈન આરોગ્યશાખાની ટોલફ્રી ટેલિફોનિક સેવા છે</a:t>
            </a:r>
            <a:r>
              <a:rPr lang="en-US" sz="2800" dirty="0" smtClean="0">
                <a:solidFill>
                  <a:schemeClr val="tx1"/>
                </a:solidFill>
                <a:latin typeface="SHREE_GUJ_OTF_0768" pitchFamily="2"/>
                <a:cs typeface="SHREE_GUJ_OTF_0768" pitchFamily="2"/>
              </a:rPr>
              <a:t>.</a:t>
            </a:r>
          </a:p>
        </p:txBody>
      </p:sp>
      <p:sp>
        <p:nvSpPr>
          <p:cNvPr id="7" name="Oval 6"/>
          <p:cNvSpPr/>
          <p:nvPr/>
        </p:nvSpPr>
        <p:spPr>
          <a:xfrm>
            <a:off x="914400" y="3048000"/>
            <a:ext cx="7696200" cy="1143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gu-IN" sz="2400" dirty="0" smtClean="0">
                <a:solidFill>
                  <a:schemeClr val="tx1"/>
                </a:solidFill>
                <a:latin typeface="SHREE_GUJ_OTF_0768" pitchFamily="2"/>
                <a:cs typeface="SHREE_GUJ_OTF_0768" pitchFamily="2"/>
              </a:rPr>
              <a:t>જે દ્વારા કોઈ પણ વ્યક્તિને તાવ હોય આ હેલ્પ લાઈન પર પોતાની માહિતી આપી શકે છે સમયસર નિદાન અને  સારવાર મેળવી શકે છે</a:t>
            </a:r>
            <a:endParaRPr lang="en-US" sz="2400" dirty="0" smtClean="0">
              <a:solidFill>
                <a:schemeClr val="tx1"/>
              </a:solidFill>
              <a:latin typeface="SHREE_GUJ_OTF_0768" pitchFamily="2"/>
              <a:cs typeface="SHREE_GUJ_OTF_0768" pitchFamily="2"/>
            </a:endParaRPr>
          </a:p>
        </p:txBody>
      </p:sp>
      <p:sp>
        <p:nvSpPr>
          <p:cNvPr id="8" name="Oval 7"/>
          <p:cNvSpPr/>
          <p:nvPr/>
        </p:nvSpPr>
        <p:spPr>
          <a:xfrm>
            <a:off x="990600" y="4648200"/>
            <a:ext cx="7696200" cy="1066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gu-IN" sz="2800" dirty="0" smtClean="0">
                <a:solidFill>
                  <a:schemeClr val="tx1"/>
                </a:solidFill>
                <a:latin typeface="SHREE_GUJ_OTF_0768" pitchFamily="2"/>
                <a:cs typeface="SHREE_GUJ_OTF_0768" pitchFamily="2"/>
              </a:rPr>
              <a:t>જે માટેનો ટોલફ્રી નંબર </a:t>
            </a:r>
            <a:r>
              <a:rPr lang="en-US" sz="2800" dirty="0" smtClean="0">
                <a:solidFill>
                  <a:schemeClr val="tx1"/>
                </a:solidFill>
                <a:latin typeface="SHREE_GUJ_OTF_0768" pitchFamily="2"/>
                <a:cs typeface="SHREE_GUJ_OTF_0768" pitchFamily="2"/>
              </a:rPr>
              <a:t>104</a:t>
            </a:r>
            <a:r>
              <a:rPr lang="gu-IN" sz="2800" dirty="0" smtClean="0">
                <a:solidFill>
                  <a:schemeClr val="tx1"/>
                </a:solidFill>
                <a:latin typeface="SHREE_GUJ_OTF_0768" pitchFamily="2"/>
                <a:cs typeface="SHREE_GUJ_OTF_0768" pitchFamily="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6096000" y="3048000"/>
            <a:ext cx="2209800" cy="1143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SHREE_GUJ_OTF_0768" pitchFamily="2"/>
                <a:cs typeface="SHREE_GUJ_OTF_0768" pitchFamily="2"/>
              </a:rPr>
              <a:t>104 </a:t>
            </a:r>
            <a:r>
              <a:rPr lang="gu-IN" sz="2400" b="1" dirty="0" smtClean="0">
                <a:solidFill>
                  <a:schemeClr val="tx2">
                    <a:lumMod val="50000"/>
                  </a:schemeClr>
                </a:solidFill>
                <a:latin typeface="SHREE_GUJ_OTF_0768" pitchFamily="2"/>
                <a:cs typeface="SHREE_GUJ_OTF_0768" pitchFamily="2"/>
              </a:rPr>
              <a:t>ફીવર હેલ્પલાઈન કંટ્રોલ રૂમ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latin typeface="SHREE_GUJ_OTF_0768" pitchFamily="2"/>
              <a:cs typeface="SHREE_GUJ_OTF_0768" pitchFamily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00400" y="1447800"/>
            <a:ext cx="2286000" cy="1066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400" b="1" dirty="0" smtClean="0">
                <a:solidFill>
                  <a:schemeClr val="tx2">
                    <a:lumMod val="50000"/>
                  </a:schemeClr>
                </a:solidFill>
                <a:latin typeface="SHREE_GUJ_OTF_0768" pitchFamily="2"/>
                <a:cs typeface="SHREE_GUJ_OTF_0768" pitchFamily="2"/>
              </a:rPr>
              <a:t>તાવનો દર્દી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latin typeface="SHREE_GUJ_OTF_0768" pitchFamily="2"/>
              <a:cs typeface="SHREE_GUJ_OTF_0768" pitchFamily="2"/>
            </a:endParaRPr>
          </a:p>
        </p:txBody>
      </p:sp>
      <p:sp>
        <p:nvSpPr>
          <p:cNvPr id="4" name="Oval 3"/>
          <p:cNvSpPr/>
          <p:nvPr/>
        </p:nvSpPr>
        <p:spPr>
          <a:xfrm>
            <a:off x="3352800" y="4876800"/>
            <a:ext cx="2133600" cy="1143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400" b="1" dirty="0" smtClean="0">
                <a:solidFill>
                  <a:schemeClr val="tx2">
                    <a:lumMod val="50000"/>
                  </a:schemeClr>
                </a:solidFill>
                <a:latin typeface="SHREE_GUJ_OTF_0768" pitchFamily="2"/>
                <a:cs typeface="SHREE_GUJ_OTF_0768" pitchFamily="2"/>
              </a:rPr>
              <a:t>તબીબી અધિકારી પ્રા.આ.કેન્દ્ર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latin typeface="SHREE_GUJ_OTF_0768" pitchFamily="2"/>
              <a:cs typeface="SHREE_GUJ_OTF_0768" pitchFamily="2"/>
            </a:endParaRPr>
          </a:p>
        </p:txBody>
      </p:sp>
      <p:sp>
        <p:nvSpPr>
          <p:cNvPr id="5" name="Oval 4"/>
          <p:cNvSpPr/>
          <p:nvPr/>
        </p:nvSpPr>
        <p:spPr>
          <a:xfrm>
            <a:off x="762000" y="3124200"/>
            <a:ext cx="2286000" cy="1143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2400" b="1" dirty="0" smtClean="0">
                <a:solidFill>
                  <a:schemeClr val="tx2">
                    <a:lumMod val="50000"/>
                  </a:schemeClr>
                </a:solidFill>
                <a:latin typeface="SHREE_GUJ_OTF_0768" pitchFamily="2"/>
                <a:cs typeface="SHREE_GUJ_OTF_0768" pitchFamily="2"/>
              </a:rPr>
              <a:t>આરોગ્ય કર્મચારી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latin typeface="SHREE_GUJ_OTF_0768" pitchFamily="2"/>
              <a:cs typeface="SHREE_GUJ_OTF_0768" pitchFamily="2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5562600" y="4191000"/>
            <a:ext cx="1295400" cy="1219200"/>
          </a:xfrm>
          <a:prstGeom prst="straightConnector1">
            <a:avLst/>
          </a:prstGeom>
          <a:ln w="57150" cmpd="tri">
            <a:solidFill>
              <a:srgbClr val="002060"/>
            </a:solidFill>
            <a:prstDash val="sysDot"/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562600" y="1981200"/>
            <a:ext cx="1219200" cy="990600"/>
          </a:xfrm>
          <a:prstGeom prst="straightConnector1">
            <a:avLst/>
          </a:prstGeom>
          <a:ln w="57150">
            <a:solidFill>
              <a:srgbClr val="00206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828800" y="1981200"/>
            <a:ext cx="1295400" cy="1143000"/>
          </a:xfrm>
          <a:prstGeom prst="straightConnector1">
            <a:avLst/>
          </a:prstGeom>
          <a:ln w="57150">
            <a:solidFill>
              <a:srgbClr val="00206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1828800" y="4267200"/>
            <a:ext cx="1447800" cy="1066800"/>
          </a:xfrm>
          <a:prstGeom prst="straightConnector1">
            <a:avLst/>
          </a:prstGeom>
          <a:ln w="57150">
            <a:solidFill>
              <a:srgbClr val="00206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00800" y="15240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u-IN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દર્દીની માહિતી એકત્રીકરણ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SHREE_GUJ_OTF_0768" pitchFamily="2"/>
              <a:cs typeface="SHREE_GUJ_OTF_0768" pitchFamily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8200" y="4778514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SMS/</a:t>
            </a:r>
            <a:r>
              <a:rPr lang="gu-IN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ફોન થી જાણ કરવામાં આવશે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SHREE_GUJ_OTF_0768" pitchFamily="2"/>
              <a:cs typeface="SHREE_GUJ_OTF_0768" pitchFamily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48400" y="46482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SMS/</a:t>
            </a:r>
            <a:r>
              <a:rPr lang="gu-IN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ફોન થી જાણ કરવામાં આવશે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SHREE_GUJ_OTF_0768" pitchFamily="2"/>
              <a:cs typeface="SHREE_GUJ_OTF_0768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2057400"/>
            <a:ext cx="259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u-IN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દર્દીની મુલાકાત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12</a:t>
            </a:r>
            <a:r>
              <a:rPr lang="gu-IN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 કલાકમા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 </a:t>
            </a:r>
            <a:r>
              <a:rPr lang="gu-IN" sz="2000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લઇ  પ્રાથમિક સારવાર આપવામાં આવશે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SHREE_GUJ_OTF_0768" pitchFamily="2"/>
              <a:cs typeface="SHREE_GUJ_OTF_0768" pitchFamily="2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16" name="Rectangle 15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3200" b="1" dirty="0" smtClean="0">
                  <a:solidFill>
                    <a:schemeClr val="tx2">
                      <a:lumMod val="50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 ફીવર હેલ્પ લાઇન : કાર્ય પદ્ધતિ</a:t>
              </a:r>
              <a:endParaRPr lang="en-US" sz="32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cxnSp>
        <p:nvCxnSpPr>
          <p:cNvPr id="28" name="Straight Connector 27"/>
          <p:cNvCxnSpPr>
            <a:stCxn id="5" idx="6"/>
          </p:cNvCxnSpPr>
          <p:nvPr/>
        </p:nvCxnSpPr>
        <p:spPr>
          <a:xfrm>
            <a:off x="3048000" y="3695700"/>
            <a:ext cx="1371600" cy="38100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4" idx="0"/>
          </p:cNvCxnSpPr>
          <p:nvPr/>
        </p:nvCxnSpPr>
        <p:spPr>
          <a:xfrm rot="5400000">
            <a:off x="3848100" y="4305300"/>
            <a:ext cx="1143000" cy="1588"/>
          </a:xfrm>
          <a:prstGeom prst="straightConnector1">
            <a:avLst/>
          </a:prstGeom>
          <a:ln w="38100">
            <a:solidFill>
              <a:schemeClr val="accent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76600" y="3087469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u-IN" sz="2000" dirty="0" smtClean="0">
                <a:solidFill>
                  <a:srgbClr val="002060"/>
                </a:solidFill>
                <a:latin typeface="SHREE_GUJ_OTF_0768" pitchFamily="2"/>
                <a:cs typeface="SHREE_GUJ_OTF_0768" pitchFamily="2"/>
              </a:rPr>
              <a:t>આરોગ્ય કાર્યકર ચેકલીસ્ટ ભરી તબીબી અધિકારીને આપશે</a:t>
            </a:r>
            <a:endParaRPr lang="en-US" sz="2000" dirty="0">
              <a:solidFill>
                <a:srgbClr val="002060"/>
              </a:solidFill>
              <a:latin typeface="SHREE_GUJ_OTF_0768" pitchFamily="2"/>
              <a:cs typeface="SHREE_GUJ_OTF_0768" pitchFamily="2"/>
            </a:endParaRPr>
          </a:p>
        </p:txBody>
      </p:sp>
      <p:cxnSp>
        <p:nvCxnSpPr>
          <p:cNvPr id="33" name="Straight Connector 32"/>
          <p:cNvCxnSpPr>
            <a:stCxn id="4" idx="4"/>
          </p:cNvCxnSpPr>
          <p:nvPr/>
        </p:nvCxnSpPr>
        <p:spPr>
          <a:xfrm rot="5400000">
            <a:off x="4114800" y="6324600"/>
            <a:ext cx="609600" cy="1588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4495800" y="6553200"/>
            <a:ext cx="1143000" cy="76200"/>
          </a:xfrm>
          <a:prstGeom prst="straightConnector1">
            <a:avLst/>
          </a:prstGeom>
          <a:ln w="38100">
            <a:solidFill>
              <a:schemeClr val="accent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638800" y="5867400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u-IN" sz="2000" dirty="0" smtClean="0">
                <a:solidFill>
                  <a:srgbClr val="002060"/>
                </a:solidFill>
                <a:latin typeface="SHREE_GUJ_OTF_0768" pitchFamily="2"/>
                <a:cs typeface="SHREE_GUJ_OTF_0768" pitchFamily="2"/>
              </a:rPr>
              <a:t>તબીબી અધિકારી ચેકલીસ્ટ પ્રમાણે પ્રાથમિક નિદાન કરી આગળની સારવાર નક્કી કરશે.</a:t>
            </a:r>
            <a:endParaRPr lang="en-US" sz="2000" dirty="0">
              <a:solidFill>
                <a:srgbClr val="002060"/>
              </a:solidFill>
              <a:latin typeface="SHREE_GUJ_OTF_0768" pitchFamily="2"/>
              <a:cs typeface="SHREE_GUJ_OTF_0768" pitchFamily="2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rot="5400000" flipH="1" flipV="1">
            <a:off x="5295900" y="4076700"/>
            <a:ext cx="1143000" cy="1066800"/>
          </a:xfrm>
          <a:prstGeom prst="straightConnector1">
            <a:avLst/>
          </a:prstGeom>
          <a:ln w="57150" cmpd="tri">
            <a:solidFill>
              <a:srgbClr val="002060"/>
            </a:solidFill>
            <a:prstDash val="sysDot"/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8732152">
            <a:off x="4632755" y="4040182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SHREE_GUJ_OTF_0768" pitchFamily="2"/>
              </a:rPr>
              <a:t>SMS</a:t>
            </a:r>
            <a:r>
              <a:rPr lang="gu-IN" dirty="0" smtClean="0">
                <a:solidFill>
                  <a:schemeClr val="tx2">
                    <a:lumMod val="75000"/>
                  </a:schemeClr>
                </a:solidFill>
                <a:latin typeface="SHREE_GUJ_OTF_0768" pitchFamily="2"/>
                <a:cs typeface="SHREE_GUJ_OTF_0768" pitchFamily="2"/>
              </a:rPr>
              <a:t> થી મેસેજ મળ્યા બદલ કન્ફર્મેશન કરશે.</a:t>
            </a:r>
            <a:endParaRPr lang="en-US" dirty="0">
              <a:solidFill>
                <a:schemeClr val="tx2">
                  <a:lumMod val="75000"/>
                </a:schemeClr>
              </a:solidFill>
              <a:latin typeface="SHREE_GUJ_OTF_0768" pitchFamily="2"/>
              <a:cs typeface="SHREE_GUJ_OTF_0768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5" name="Rectangle 4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3200" b="1" dirty="0" smtClean="0">
                  <a:solidFill>
                    <a:schemeClr val="tx2">
                      <a:lumMod val="50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ફિવર હેલ્પલાઈન, વલસાડ- ૧૦૪</a:t>
              </a:r>
              <a:endParaRPr lang="en-US" sz="32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071538" y="857232"/>
            <a:ext cx="61436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No. of Case Registered (June-2014)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357158" y="1357298"/>
          <a:ext cx="8358246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*  Average 5 cases per day registered.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5" name="Rectangle 4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3200" b="1" dirty="0" smtClean="0">
                  <a:solidFill>
                    <a:schemeClr val="tx2">
                      <a:lumMod val="50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ફિવર હેલ્પલાઈન, વલસાડ- ૧૦૪</a:t>
              </a:r>
              <a:endParaRPr lang="en-US" sz="32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214414" y="1000108"/>
            <a:ext cx="46456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No. of Case Registered (July-2014 till 15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July,2014)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285720" y="1285860"/>
          <a:ext cx="8358246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*  Average 4 cases per day registered.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5" name="Rectangle 4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3200" b="1" dirty="0" smtClean="0">
                  <a:solidFill>
                    <a:schemeClr val="tx2">
                      <a:lumMod val="50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ફિવર હેલ્પલાઈન, વલસાડ- ૧૦૪</a:t>
              </a:r>
              <a:endParaRPr lang="en-US" sz="32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85918" y="3929066"/>
          <a:ext cx="5857916" cy="2715409"/>
        </p:xfrm>
        <a:graphic>
          <a:graphicData uri="http://schemas.openxmlformats.org/drawingml/2006/table">
            <a:tbl>
              <a:tblPr/>
              <a:tblGrid>
                <a:gridCol w="579642"/>
                <a:gridCol w="767884"/>
                <a:gridCol w="584612"/>
                <a:gridCol w="584612"/>
                <a:gridCol w="823799"/>
                <a:gridCol w="846784"/>
                <a:gridCol w="846784"/>
                <a:gridCol w="823799"/>
              </a:tblGrid>
              <a:tr h="17144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Calibri"/>
                          <a:ea typeface="Times New Roman"/>
                          <a:cs typeface="Calibri"/>
                        </a:rPr>
                        <a:t>Sr.No</a:t>
                      </a:r>
                      <a:r>
                        <a:rPr lang="en-US" sz="1200" b="1" dirty="0">
                          <a:latin typeface="Calibri"/>
                          <a:ea typeface="Times New Roman"/>
                          <a:cs typeface="Calibri"/>
                        </a:rPr>
                        <a:t>.</a:t>
                      </a:r>
                      <a:endParaRPr lang="en-US" sz="1100" dirty="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Calibri"/>
                          <a:ea typeface="Times New Roman"/>
                          <a:cs typeface="Calibri"/>
                        </a:rPr>
                        <a:t>Taluka</a:t>
                      </a:r>
                      <a:endParaRPr lang="en-US" sz="1100" dirty="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Jun-14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Jul-14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7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Jun-14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1st Visit done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Jul-14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1st Visit done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Progressive case Registered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Calibri"/>
                        </a:rPr>
                        <a:t>1st Visit done</a:t>
                      </a:r>
                      <a:endParaRPr lang="en-US" sz="1100" dirty="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714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Valsad 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78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78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53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53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131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131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Pardi 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77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77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31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31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108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108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Vapi 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14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14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13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13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27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27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Umargam 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45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45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Dharamur 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40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40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22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22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62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62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Kaparada 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41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58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58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99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Calibri"/>
                        </a:rPr>
                        <a:t>99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4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Valsad District 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291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291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Calibri"/>
                        </a:rPr>
                        <a:t>181</a:t>
                      </a:r>
                      <a:endParaRPr lang="en-US" sz="1100" dirty="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181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Calibri"/>
                        </a:rPr>
                        <a:t>472</a:t>
                      </a:r>
                      <a:endParaRPr lang="en-US" sz="110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Calibri"/>
                        </a:rPr>
                        <a:t>472</a:t>
                      </a:r>
                      <a:endParaRPr lang="en-US" sz="1100" dirty="0">
                        <a:latin typeface="Calibri"/>
                        <a:ea typeface="Times New Roman"/>
                        <a:cs typeface="Shrut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2252" y="97971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Taluka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wise break up of registered call tracking till 15</a:t>
            </a:r>
            <a:r>
              <a:rPr kumimoji="0" lang="en-US" sz="1200" b="1" i="1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th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July,2014.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Chart 9"/>
          <p:cNvGraphicFramePr/>
          <p:nvPr/>
        </p:nvGraphicFramePr>
        <p:xfrm>
          <a:off x="2500298" y="1428736"/>
          <a:ext cx="4000496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1295402"/>
          <a:ext cx="8001000" cy="5353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735"/>
                <a:gridCol w="2180665"/>
                <a:gridCol w="1600200"/>
                <a:gridCol w="1600200"/>
                <a:gridCol w="1600200"/>
              </a:tblGrid>
              <a:tr h="944678"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અ. નં. 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રોગ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૨૦૧૧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૨૦૧૨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૨૦૧૩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629785"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૧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લેપ્ટોસ્પારોસીસ 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૯૮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૧૮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૫૯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29785"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૨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મલેરીયા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૫૪૫૯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૩૭૪૭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૪૫૪૭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29785"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૩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ડેન્ગ્યુ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૩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૨૦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૯૮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29785"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૪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ચિકનગુનિયા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૧૦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૦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૦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61275"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૫</a:t>
                      </a:r>
                    </a:p>
                    <a:p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ટાઈફોઈડ 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૬૬૨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૬૪૨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૭૬૩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29785"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૬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તાવ (તમામ)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૩૪૬૬૦૪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૨૮૪૦૩૯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800" dirty="0" smtClean="0">
                          <a:latin typeface="SHREE_GUJ_OTF_0768" pitchFamily="2"/>
                          <a:cs typeface="SHREE_GUJ_OTF_0768" pitchFamily="2"/>
                        </a:rPr>
                        <a:t>૩૯૭૧૭૫</a:t>
                      </a:r>
                      <a:endParaRPr lang="en-US" sz="2800" dirty="0">
                        <a:latin typeface="SHREE_GUJ_OTF_0768" pitchFamily="2"/>
                        <a:cs typeface="SHREE_GUJ_OTF_0768" pitchFamily="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3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5" name="Rectangle 4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3200" b="1" dirty="0" smtClean="0">
                  <a:solidFill>
                    <a:schemeClr val="tx2">
                      <a:lumMod val="50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 છેલ્લા ત્રણ વર્ષના કેસો ની માહિતી</a:t>
              </a:r>
              <a:endParaRPr lang="en-US" sz="32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C7A77-A779-48B1-8783-555FDD127BF7}" type="slidenum">
              <a:rPr lang="en-US" altLang="en-US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9</a:t>
            </a:fld>
            <a:endParaRPr lang="en-US" altLang="en-US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381000" y="1295400"/>
          <a:ext cx="8382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4"/>
          <p:cNvGrpSpPr/>
          <p:nvPr/>
        </p:nvGrpSpPr>
        <p:grpSpPr>
          <a:xfrm>
            <a:off x="134471" y="76200"/>
            <a:ext cx="8704729" cy="990600"/>
            <a:chOff x="134471" y="76200"/>
            <a:chExt cx="8704729" cy="990600"/>
          </a:xfrm>
        </p:grpSpPr>
        <p:sp>
          <p:nvSpPr>
            <p:cNvPr id="7" name="Rectangle 6"/>
            <p:cNvSpPr/>
            <p:nvPr/>
          </p:nvSpPr>
          <p:spPr>
            <a:xfrm>
              <a:off x="533400" y="201706"/>
              <a:ext cx="8305800" cy="685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u-IN" sz="2800" b="1" dirty="0" smtClean="0">
                  <a:solidFill>
                    <a:schemeClr val="tx2">
                      <a:lumMod val="50000"/>
                    </a:schemeClr>
                  </a:solidFill>
                  <a:latin typeface="SHREE_GUJ_OTF_0768" pitchFamily="2"/>
                  <a:ea typeface="Arial Unicode MS" pitchFamily="34" charset="-128"/>
                  <a:cs typeface="SHREE_GUJ_OTF_0768" pitchFamily="2"/>
                </a:rPr>
                <a:t> </a:t>
              </a:r>
              <a:r>
                <a:rPr lang="en-US" altLang="en-US" sz="2800" b="1" dirty="0" err="1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Leptospirosis</a:t>
              </a:r>
              <a:r>
                <a:rPr lang="en-US" altLang="en-US" sz="28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Cases &amp; Deaths</a:t>
              </a:r>
              <a:endParaRPr lang="en-US" sz="2800" b="1" dirty="0">
                <a:solidFill>
                  <a:schemeClr val="tx2">
                    <a:lumMod val="50000"/>
                  </a:schemeClr>
                </a:solidFill>
                <a:latin typeface="SHREE_GUJ_OTF_0768" pitchFamily="2"/>
                <a:ea typeface="Arial Unicode MS" pitchFamily="34" charset="-128"/>
                <a:cs typeface="SHREE_GUJ_OTF_0768" pitchFamily="2"/>
              </a:endParaRP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/>
            <a:srcRect l="63774" t="49398" r="21563" b="30120"/>
            <a:stretch>
              <a:fillRect/>
            </a:stretch>
          </p:blipFill>
          <p:spPr bwMode="auto">
            <a:xfrm>
              <a:off x="134471" y="76200"/>
              <a:ext cx="990600" cy="990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456</Words>
  <Application>Microsoft Office PowerPoint</Application>
  <PresentationFormat>On-screen Show (4:3)</PresentationFormat>
  <Paragraphs>209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 Unicode MS</vt:lpstr>
      <vt:lpstr>Arial</vt:lpstr>
      <vt:lpstr>Calibri</vt:lpstr>
      <vt:lpstr>SHREE_GUJ_OTF_0768</vt:lpstr>
      <vt:lpstr>SHREE_GUJ_OTF_0770</vt:lpstr>
      <vt:lpstr>Shruti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Fever Help Line -2014/15</dc:title>
  <dc:creator>IDSP</dc:creator>
  <cp:lastModifiedBy>admin</cp:lastModifiedBy>
  <cp:revision>172</cp:revision>
  <dcterms:created xsi:type="dcterms:W3CDTF">2006-08-16T00:00:00Z</dcterms:created>
  <dcterms:modified xsi:type="dcterms:W3CDTF">2014-08-26T10:17:58Z</dcterms:modified>
</cp:coreProperties>
</file>